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2" r:id="rId3"/>
    <p:sldId id="352" r:id="rId4"/>
    <p:sldId id="413" r:id="rId5"/>
    <p:sldId id="367" r:id="rId6"/>
    <p:sldId id="377" r:id="rId7"/>
    <p:sldId id="414" r:id="rId8"/>
    <p:sldId id="363" r:id="rId9"/>
    <p:sldId id="368" r:id="rId10"/>
    <p:sldId id="396" r:id="rId11"/>
    <p:sldId id="39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46448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dirty="0"/>
              <a:t>Extracting a sub sequence of a sequence.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42370" y="5073864"/>
            <a:ext cx="464820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[:      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50689" y="5190217"/>
            <a:ext cx="20554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00301" y="5190217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42370" y="2324092"/>
            <a:ext cx="318979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[:]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0689" y="2440445"/>
            <a:ext cx="20554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561721" y="1858377"/>
            <a:ext cx="3041209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"Alice"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11607" y="3041099"/>
            <a:ext cx="5740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"Alice"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474805" y="3094103"/>
            <a:ext cx="1476739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name[:]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42370" y="3698978"/>
            <a:ext cx="464820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[      :]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50689" y="3815331"/>
            <a:ext cx="20554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587618" y="3815331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89400" y="4412278"/>
            <a:ext cx="400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"ice"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474805" y="4462646"/>
            <a:ext cx="1731380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name[2:]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77825" y="5735337"/>
            <a:ext cx="400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"Al"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463230" y="5785705"/>
            <a:ext cx="1731380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name[:2]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7211077" y="1353259"/>
            <a:ext cx="3474047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Indexes: </a:t>
            </a:r>
            <a:r>
              <a:rPr lang="sv-SE" sz="2000" dirty="0">
                <a:latin typeface="Courier"/>
              </a:rPr>
              <a:t> </a:t>
            </a:r>
            <a:r>
              <a:rPr lang="sv-SE" sz="2400" dirty="0">
                <a:latin typeface="Courier"/>
              </a:rPr>
              <a:t>01234</a:t>
            </a:r>
          </a:p>
        </p:txBody>
      </p:sp>
    </p:spTree>
    <p:extLst>
      <p:ext uri="{BB962C8B-B14F-4D97-AF65-F5344CB8AC3E}">
        <p14:creationId xmlns:p14="http://schemas.microsoft.com/office/powerpoint/2010/main" val="350363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8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65135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dirty="0"/>
              <a:t>Extracting a sub sequence of a sequence.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42372" y="2325587"/>
            <a:ext cx="610661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[      :      ]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50691" y="2441940"/>
            <a:ext cx="20554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87620" y="2441940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5310" y="2441940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474805" y="3094103"/>
            <a:ext cx="1905003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name[1:3]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63021" y="3041099"/>
            <a:ext cx="400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"li"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38200" y="3752904"/>
            <a:ext cx="7854387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[      :      :      ]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046519" y="3869257"/>
            <a:ext cx="20554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&lt;seq-expr&gt;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483448" y="3869257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151138" y="3869257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1370633" y="4521420"/>
            <a:ext cx="219238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name[1:4:2]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13492" y="4464709"/>
            <a:ext cx="2856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lc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"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904362" y="3869257"/>
            <a:ext cx="131471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1358526" y="5187741"/>
            <a:ext cx="219238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name[::2]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13492" y="5089253"/>
            <a:ext cx="2856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Aie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"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346420" y="5854062"/>
            <a:ext cx="219238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name[2::2]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01386" y="5755574"/>
            <a:ext cx="2868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ie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"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6667448" y="4563197"/>
            <a:ext cx="219238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name[-2::]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022415" y="4464709"/>
            <a:ext cx="2868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ce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"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667448" y="5230344"/>
            <a:ext cx="2441826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name[3:1:-1]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213352" y="5131856"/>
            <a:ext cx="2868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"ci"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6667448" y="5882380"/>
            <a:ext cx="2441826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name[::-1]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109274" y="5783892"/>
            <a:ext cx="3210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ecilA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"</a:t>
            </a:r>
            <a:endParaRPr lang="en-US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E106C1B1-4825-4F1F-8916-DBE0F65AE042}"/>
              </a:ext>
            </a:extLst>
          </p:cNvPr>
          <p:cNvSpPr txBox="1">
            <a:spLocks/>
          </p:cNvSpPr>
          <p:nvPr/>
        </p:nvSpPr>
        <p:spPr>
          <a:xfrm>
            <a:off x="7561721" y="1858377"/>
            <a:ext cx="3041209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"Alice"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4644ACF1-A118-4969-9B73-B7F4DE1437BF}"/>
              </a:ext>
            </a:extLst>
          </p:cNvPr>
          <p:cNvSpPr txBox="1">
            <a:spLocks/>
          </p:cNvSpPr>
          <p:nvPr/>
        </p:nvSpPr>
        <p:spPr>
          <a:xfrm>
            <a:off x="7211077" y="1353259"/>
            <a:ext cx="3474047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>
                <a:latin typeface="Courier"/>
              </a:rPr>
              <a:t>Indexes: </a:t>
            </a:r>
            <a:r>
              <a:rPr lang="sv-SE" sz="2000" dirty="0">
                <a:latin typeface="Courier"/>
              </a:rPr>
              <a:t> </a:t>
            </a:r>
            <a:r>
              <a:rPr lang="sv-SE" sz="2400" dirty="0">
                <a:latin typeface="Courier"/>
              </a:rPr>
              <a:t>01234</a:t>
            </a:r>
          </a:p>
        </p:txBody>
      </p:sp>
    </p:spTree>
    <p:extLst>
      <p:ext uri="{BB962C8B-B14F-4D97-AF65-F5344CB8AC3E}">
        <p14:creationId xmlns:p14="http://schemas.microsoft.com/office/powerpoint/2010/main" val="19865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4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Strings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0795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Represents a sequence of characters.</a:t>
            </a:r>
          </a:p>
          <a:p>
            <a:r>
              <a:rPr lang="en-US" noProof="0" dirty="0"/>
              <a:t>Expressions creating strings: </a:t>
            </a:r>
          </a:p>
          <a:p>
            <a:pPr marL="457200" lvl="1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This is a string.</a:t>
            </a:r>
            <a:r>
              <a:rPr lang="en-US" sz="32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This is a string.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67902" y="2846797"/>
            <a:ext cx="3731213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"This is a string."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67901" y="3288695"/>
            <a:ext cx="3731213" cy="3972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'This is a string.'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FEDFB4FC-FD4E-4CAC-A627-C72967E56A82}"/>
              </a:ext>
            </a:extLst>
          </p:cNvPr>
          <p:cNvSpPr/>
          <p:nvPr/>
        </p:nvSpPr>
        <p:spPr>
          <a:xfrm>
            <a:off x="1567901" y="3778209"/>
            <a:ext cx="3731213" cy="118522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"""This is a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 covering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multiple lines."""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993F608-0793-4D77-BA03-19CC5F30CB6F}"/>
              </a:ext>
            </a:extLst>
          </p:cNvPr>
          <p:cNvSpPr txBox="1">
            <a:spLocks/>
          </p:cNvSpPr>
          <p:nvPr/>
        </p:nvSpPr>
        <p:spPr>
          <a:xfrm>
            <a:off x="5319662" y="3821439"/>
            <a:ext cx="4241158" cy="109876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This is a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string covering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  multiple lines. 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8095662-0EF9-479B-8342-9CE1EF93D438}"/>
              </a:ext>
            </a:extLst>
          </p:cNvPr>
          <p:cNvSpPr txBox="1">
            <a:spLocks/>
          </p:cNvSpPr>
          <p:nvPr/>
        </p:nvSpPr>
        <p:spPr>
          <a:xfrm>
            <a:off x="838200" y="5008057"/>
            <a:ext cx="10515600" cy="88460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/>
              <a:t> operator can be used to concatenate strings: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This is a string!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BAF78E1F-AD04-4135-B115-0D73995632CE}"/>
              </a:ext>
            </a:extLst>
          </p:cNvPr>
          <p:cNvSpPr/>
          <p:nvPr/>
        </p:nvSpPr>
        <p:spPr>
          <a:xfrm>
            <a:off x="1462233" y="5439024"/>
            <a:ext cx="5109716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12" name="Rounded Rectangle 6">
            <a:extLst>
              <a:ext uri="{FF2B5EF4-FFF2-40B4-BE49-F238E27FC236}">
                <a16:creationId xmlns:a16="http://schemas.microsoft.com/office/drawing/2014/main" id="{7602C9EA-785A-45C8-B4E3-08E8B8DADBE9}"/>
              </a:ext>
            </a:extLst>
          </p:cNvPr>
          <p:cNvSpPr/>
          <p:nvPr/>
        </p:nvSpPr>
        <p:spPr>
          <a:xfrm>
            <a:off x="1607092" y="5543802"/>
            <a:ext cx="20596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"This is "</a:t>
            </a:r>
          </a:p>
        </p:txBody>
      </p:sp>
      <p:sp>
        <p:nvSpPr>
          <p:cNvPr id="13" name="Rounded Rectangle 7">
            <a:extLst>
              <a:ext uri="{FF2B5EF4-FFF2-40B4-BE49-F238E27FC236}">
                <a16:creationId xmlns:a16="http://schemas.microsoft.com/office/drawing/2014/main" id="{F313497C-3CB1-40E1-9905-FF89E58DC6CB}"/>
              </a:ext>
            </a:extLst>
          </p:cNvPr>
          <p:cNvSpPr/>
          <p:nvPr/>
        </p:nvSpPr>
        <p:spPr>
          <a:xfrm>
            <a:off x="4223760" y="5543801"/>
            <a:ext cx="22399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'a string!'</a:t>
            </a:r>
          </a:p>
        </p:txBody>
      </p:sp>
    </p:spTree>
    <p:extLst>
      <p:ext uri="{BB962C8B-B14F-4D97-AF65-F5344CB8AC3E}">
        <p14:creationId xmlns:p14="http://schemas.microsoft.com/office/powerpoint/2010/main" val="1218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17702" y="1690688"/>
            <a:ext cx="4345787" cy="45863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62561" y="1760741"/>
            <a:ext cx="168922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"Winter"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447735" y="1760740"/>
            <a:ext cx="170000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"Summer"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281816" y="1738960"/>
            <a:ext cx="1845197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17702" y="2229344"/>
            <a:ext cx="4345787" cy="42214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62561" y="2287821"/>
            <a:ext cx="168922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"Winter"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447735" y="2287820"/>
            <a:ext cx="170000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"winter"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917702" y="2758030"/>
            <a:ext cx="4091143" cy="42214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062561" y="2816508"/>
            <a:ext cx="1518495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636077" y="2816508"/>
            <a:ext cx="103156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"Hi"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281816" y="2250619"/>
            <a:ext cx="1845197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154493" y="2823235"/>
            <a:ext cx="1845197" cy="432683"/>
          </a:xfrm>
          <a:prstGeom prst="rect">
            <a:avLst/>
          </a:prstGeom>
          <a:solidFill>
            <a:srgbClr val="787878"/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ounded Rectangle 5">
            <a:extLst>
              <a:ext uri="{FF2B5EF4-FFF2-40B4-BE49-F238E27FC236}">
                <a16:creationId xmlns:a16="http://schemas.microsoft.com/office/drawing/2014/main" id="{3BA0F522-3A92-4566-AF19-82EF2122ADBB}"/>
              </a:ext>
            </a:extLst>
          </p:cNvPr>
          <p:cNvSpPr/>
          <p:nvPr/>
        </p:nvSpPr>
        <p:spPr>
          <a:xfrm>
            <a:off x="931923" y="3429000"/>
            <a:ext cx="240124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24" name="Rounded Rectangle 6">
            <a:extLst>
              <a:ext uri="{FF2B5EF4-FFF2-40B4-BE49-F238E27FC236}">
                <a16:creationId xmlns:a16="http://schemas.microsoft.com/office/drawing/2014/main" id="{86FFBB94-7E2E-490A-8BA3-3AE08EDE09AC}"/>
              </a:ext>
            </a:extLst>
          </p:cNvPr>
          <p:cNvSpPr/>
          <p:nvPr/>
        </p:nvSpPr>
        <p:spPr>
          <a:xfrm>
            <a:off x="1365244" y="3533778"/>
            <a:ext cx="3928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A6980A4C-1CAF-4037-BBF9-75C0B984CDF9}"/>
              </a:ext>
            </a:extLst>
          </p:cNvPr>
          <p:cNvSpPr/>
          <p:nvPr/>
        </p:nvSpPr>
        <p:spPr>
          <a:xfrm>
            <a:off x="2286390" y="3533778"/>
            <a:ext cx="95922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'ab'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9A35E51-4F21-4F88-8C43-D0A8DA7588FE}"/>
              </a:ext>
            </a:extLst>
          </p:cNvPr>
          <p:cNvSpPr txBox="1">
            <a:spLocks/>
          </p:cNvSpPr>
          <p:nvPr/>
        </p:nvSpPr>
        <p:spPr>
          <a:xfrm>
            <a:off x="3380934" y="3514107"/>
            <a:ext cx="2592728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abababab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"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:a16="http://schemas.microsoft.com/office/drawing/2014/main" id="{8C48DF7F-1C5B-4B4C-89D2-E505455EC218}"/>
              </a:ext>
            </a:extLst>
          </p:cNvPr>
          <p:cNvSpPr/>
          <p:nvPr/>
        </p:nvSpPr>
        <p:spPr>
          <a:xfrm>
            <a:off x="917702" y="4143833"/>
            <a:ext cx="3099956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</a:p>
        </p:txBody>
      </p:sp>
      <p:sp>
        <p:nvSpPr>
          <p:cNvPr id="28" name="Rounded Rectangle 10">
            <a:extLst>
              <a:ext uri="{FF2B5EF4-FFF2-40B4-BE49-F238E27FC236}">
                <a16:creationId xmlns:a16="http://schemas.microsoft.com/office/drawing/2014/main" id="{39EC525A-7732-44DB-81C6-F43CC6BAA6FD}"/>
              </a:ext>
            </a:extLst>
          </p:cNvPr>
          <p:cNvSpPr/>
          <p:nvPr/>
        </p:nvSpPr>
        <p:spPr>
          <a:xfrm>
            <a:off x="1286681" y="4248610"/>
            <a:ext cx="7897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"b"</a:t>
            </a:r>
          </a:p>
        </p:txBody>
      </p:sp>
      <p:sp>
        <p:nvSpPr>
          <p:cNvPr id="29" name="Rounded Rectangle 11">
            <a:extLst>
              <a:ext uri="{FF2B5EF4-FFF2-40B4-BE49-F238E27FC236}">
                <a16:creationId xmlns:a16="http://schemas.microsoft.com/office/drawing/2014/main" id="{8D158FD2-39A6-42C6-90DB-4510205A8DF7}"/>
              </a:ext>
            </a:extLst>
          </p:cNvPr>
          <p:cNvSpPr/>
          <p:nvPr/>
        </p:nvSpPr>
        <p:spPr>
          <a:xfrm>
            <a:off x="2745150" y="4248611"/>
            <a:ext cx="11685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'abc'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D3CB182A-AAA4-4697-88D8-327A67D9FB0F}"/>
              </a:ext>
            </a:extLst>
          </p:cNvPr>
          <p:cNvSpPr txBox="1">
            <a:spLocks/>
          </p:cNvSpPr>
          <p:nvPr/>
        </p:nvSpPr>
        <p:spPr>
          <a:xfrm>
            <a:off x="4135641" y="4194928"/>
            <a:ext cx="2592728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à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True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Rounded Rectangle 14">
            <a:extLst>
              <a:ext uri="{FF2B5EF4-FFF2-40B4-BE49-F238E27FC236}">
                <a16:creationId xmlns:a16="http://schemas.microsoft.com/office/drawing/2014/main" id="{29CBEF2B-2871-4721-B374-CEB38E034042}"/>
              </a:ext>
            </a:extLst>
          </p:cNvPr>
          <p:cNvSpPr/>
          <p:nvPr/>
        </p:nvSpPr>
        <p:spPr>
          <a:xfrm>
            <a:off x="931923" y="4837691"/>
            <a:ext cx="3099956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</a:p>
        </p:txBody>
      </p:sp>
      <p:sp>
        <p:nvSpPr>
          <p:cNvPr id="32" name="Rounded Rectangle 15">
            <a:extLst>
              <a:ext uri="{FF2B5EF4-FFF2-40B4-BE49-F238E27FC236}">
                <a16:creationId xmlns:a16="http://schemas.microsoft.com/office/drawing/2014/main" id="{1150B0A3-906A-4383-9CD4-DF49C5CDFC58}"/>
              </a:ext>
            </a:extLst>
          </p:cNvPr>
          <p:cNvSpPr/>
          <p:nvPr/>
        </p:nvSpPr>
        <p:spPr>
          <a:xfrm>
            <a:off x="1195160" y="4942468"/>
            <a:ext cx="947405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"bc"</a:t>
            </a:r>
          </a:p>
        </p:txBody>
      </p:sp>
      <p:sp>
        <p:nvSpPr>
          <p:cNvPr id="33" name="Rounded Rectangle 16">
            <a:extLst>
              <a:ext uri="{FF2B5EF4-FFF2-40B4-BE49-F238E27FC236}">
                <a16:creationId xmlns:a16="http://schemas.microsoft.com/office/drawing/2014/main" id="{C1C0CA02-7025-49E6-AD7E-4495324E1B6C}"/>
              </a:ext>
            </a:extLst>
          </p:cNvPr>
          <p:cNvSpPr/>
          <p:nvPr/>
        </p:nvSpPr>
        <p:spPr>
          <a:xfrm>
            <a:off x="2759371" y="4942469"/>
            <a:ext cx="11685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'abc'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629D8A60-ABA7-4D10-8BF0-2604D7FB0126}"/>
              </a:ext>
            </a:extLst>
          </p:cNvPr>
          <p:cNvSpPr txBox="1">
            <a:spLocks/>
          </p:cNvSpPr>
          <p:nvPr/>
        </p:nvSpPr>
        <p:spPr>
          <a:xfrm>
            <a:off x="4149862" y="4888786"/>
            <a:ext cx="2592728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Rounded Rectangle 18">
            <a:extLst>
              <a:ext uri="{FF2B5EF4-FFF2-40B4-BE49-F238E27FC236}">
                <a16:creationId xmlns:a16="http://schemas.microsoft.com/office/drawing/2014/main" id="{1F2D53C8-3278-4720-9B86-E7BE33456826}"/>
              </a:ext>
            </a:extLst>
          </p:cNvPr>
          <p:cNvSpPr/>
          <p:nvPr/>
        </p:nvSpPr>
        <p:spPr>
          <a:xfrm>
            <a:off x="931922" y="5541987"/>
            <a:ext cx="4153125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 in</a:t>
            </a:r>
          </a:p>
        </p:txBody>
      </p:sp>
      <p:sp>
        <p:nvSpPr>
          <p:cNvPr id="36" name="Rounded Rectangle 19">
            <a:extLst>
              <a:ext uri="{FF2B5EF4-FFF2-40B4-BE49-F238E27FC236}">
                <a16:creationId xmlns:a16="http://schemas.microsoft.com/office/drawing/2014/main" id="{DC6FFF0A-0A2F-4029-B78F-724E9CD32838}"/>
              </a:ext>
            </a:extLst>
          </p:cNvPr>
          <p:cNvSpPr/>
          <p:nvPr/>
        </p:nvSpPr>
        <p:spPr>
          <a:xfrm>
            <a:off x="1286681" y="5646763"/>
            <a:ext cx="947405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"cb"</a:t>
            </a:r>
          </a:p>
        </p:txBody>
      </p:sp>
      <p:sp>
        <p:nvSpPr>
          <p:cNvPr id="37" name="Rounded Rectangle 20">
            <a:extLst>
              <a:ext uri="{FF2B5EF4-FFF2-40B4-BE49-F238E27FC236}">
                <a16:creationId xmlns:a16="http://schemas.microsoft.com/office/drawing/2014/main" id="{30460E7D-709A-449D-989B-C47AF553E038}"/>
              </a:ext>
            </a:extLst>
          </p:cNvPr>
          <p:cNvSpPr/>
          <p:nvPr/>
        </p:nvSpPr>
        <p:spPr>
          <a:xfrm>
            <a:off x="3642598" y="5646763"/>
            <a:ext cx="116859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'abc'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424CC730-F1BD-490F-99DC-0C342C14CDF7}"/>
              </a:ext>
            </a:extLst>
          </p:cNvPr>
          <p:cNvSpPr txBox="1">
            <a:spLocks/>
          </p:cNvSpPr>
          <p:nvPr/>
        </p:nvSpPr>
        <p:spPr>
          <a:xfrm>
            <a:off x="5178567" y="5590167"/>
            <a:ext cx="2592728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1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 are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 string is a sequence of characters.</a:t>
            </a:r>
          </a:p>
          <a:p>
            <a:r>
              <a:rPr lang="en-US" noProof="0" dirty="0"/>
              <a:t>Each character in the string has an index.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04711" y="3005816"/>
            <a:ext cx="787077" cy="38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"/>
              </a:rPr>
              <a:t>abc</a:t>
            </a:r>
          </a:p>
        </p:txBody>
      </p:sp>
      <p:sp>
        <p:nvSpPr>
          <p:cNvPr id="8" name="Rectangle 7"/>
          <p:cNvSpPr/>
          <p:nvPr/>
        </p:nvSpPr>
        <p:spPr>
          <a:xfrm>
            <a:off x="2907177" y="3005816"/>
            <a:ext cx="437907" cy="38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3566934" y="3005816"/>
            <a:ext cx="437907" cy="38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"/>
              </a:rPr>
              <a:t>b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26691" y="3005816"/>
            <a:ext cx="437907" cy="3819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"/>
              </a:rPr>
              <a:t>c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325550" y="2956732"/>
            <a:ext cx="581627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=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907177" y="3387781"/>
            <a:ext cx="437907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0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566934" y="3387781"/>
            <a:ext cx="437907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1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226691" y="3393921"/>
            <a:ext cx="437907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2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378836" y="3387781"/>
            <a:ext cx="1241384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Index: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4219522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Expression retrieving a character at specified index: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504711" y="4738712"/>
            <a:ext cx="5359076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66731" y="4833392"/>
            <a:ext cx="2077200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&lt;str-expr&gt;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004841" y="4843490"/>
            <a:ext cx="241524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&lt;index-expr&gt;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571037" y="5484322"/>
            <a:ext cx="190136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"[0]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571037" y="6127737"/>
            <a:ext cx="190136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"[1]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887063" y="5484322"/>
            <a:ext cx="2122617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"[2]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566935" y="5484322"/>
            <a:ext cx="1479628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a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566935" y="6127737"/>
            <a:ext cx="1479628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b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8172328" y="5484322"/>
            <a:ext cx="948524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887063" y="6156414"/>
            <a:ext cx="2122617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8172328" y="6156414"/>
            <a:ext cx="948524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3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6D54CF58-BD1A-49CE-AE50-BE909F5EFCAF}"/>
              </a:ext>
            </a:extLst>
          </p:cNvPr>
          <p:cNvSpPr txBox="1">
            <a:spLocks/>
          </p:cNvSpPr>
          <p:nvPr/>
        </p:nvSpPr>
        <p:spPr>
          <a:xfrm>
            <a:off x="2855807" y="3734118"/>
            <a:ext cx="54051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-3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784E62DC-0005-4DD5-91FF-E21324BD012D}"/>
              </a:ext>
            </a:extLst>
          </p:cNvPr>
          <p:cNvSpPr txBox="1">
            <a:spLocks/>
          </p:cNvSpPr>
          <p:nvPr/>
        </p:nvSpPr>
        <p:spPr>
          <a:xfrm>
            <a:off x="3515564" y="3734118"/>
            <a:ext cx="557146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-2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AF87C2B3-D69C-4A0E-A6A7-901F84F48ACB}"/>
              </a:ext>
            </a:extLst>
          </p:cNvPr>
          <p:cNvSpPr txBox="1">
            <a:spLocks/>
          </p:cNvSpPr>
          <p:nvPr/>
        </p:nvSpPr>
        <p:spPr>
          <a:xfrm>
            <a:off x="4185595" y="3740258"/>
            <a:ext cx="54051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dirty="0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97606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Iterating over strings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45996" y="1820090"/>
            <a:ext cx="5507804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"Alice"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print(str(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+" "+ name[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A0113B-0948-4F1E-8EA1-46D45843C981}"/>
              </a:ext>
            </a:extLst>
          </p:cNvPr>
          <p:cNvSpPr txBox="1">
            <a:spLocks/>
          </p:cNvSpPr>
          <p:nvPr/>
        </p:nvSpPr>
        <p:spPr>
          <a:xfrm>
            <a:off x="756862" y="3429000"/>
            <a:ext cx="1874178" cy="2137252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962AA66-296E-4216-8A4A-F250A17854A8}"/>
              </a:ext>
            </a:extLst>
          </p:cNvPr>
          <p:cNvSpPr txBox="1">
            <a:spLocks/>
          </p:cNvSpPr>
          <p:nvPr/>
        </p:nvSpPr>
        <p:spPr>
          <a:xfrm>
            <a:off x="838200" y="1820090"/>
            <a:ext cx="2829674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"Alice"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c in name: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print(c)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E7CA96E-0E8B-4970-881C-2552D50064C1}"/>
              </a:ext>
            </a:extLst>
          </p:cNvPr>
          <p:cNvSpPr txBox="1">
            <a:spLocks/>
          </p:cNvSpPr>
          <p:nvPr/>
        </p:nvSpPr>
        <p:spPr>
          <a:xfrm>
            <a:off x="6787792" y="3653319"/>
            <a:ext cx="1874178" cy="2137252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0 A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1 l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3 c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4 e</a:t>
            </a:r>
          </a:p>
        </p:txBody>
      </p:sp>
    </p:spTree>
    <p:extLst>
      <p:ext uri="{BB962C8B-B14F-4D97-AF65-F5344CB8AC3E}">
        <p14:creationId xmlns:p14="http://schemas.microsoft.com/office/powerpoint/2010/main" val="192741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5153139"/>
            <a:ext cx="7507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reverse("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  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cba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reverse("12345") 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54321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1690688"/>
            <a:ext cx="478709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reverse(string):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reversed = ""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c in string: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reversed = c + reversed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reversed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029D7BE-98E3-43EF-BE05-5A5ABED4985B}"/>
              </a:ext>
            </a:extLst>
          </p:cNvPr>
          <p:cNvSpPr txBox="1">
            <a:spLocks/>
          </p:cNvSpPr>
          <p:nvPr/>
        </p:nvSpPr>
        <p:spPr>
          <a:xfrm>
            <a:off x="6436359" y="1690688"/>
            <a:ext cx="4787097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sum(numbers):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n in numbers: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= sum + n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</a:t>
            </a:r>
          </a:p>
        </p:txBody>
      </p:sp>
    </p:spTree>
    <p:extLst>
      <p:ext uri="{BB962C8B-B14F-4D97-AF65-F5344CB8AC3E}">
        <p14:creationId xmlns:p14="http://schemas.microsoft.com/office/powerpoint/2010/main" val="425711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 build="p" animBg="1"/>
      <p:bldP spid="9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Strings are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r>
              <a:rPr lang="en-US" noProof="0" dirty="0"/>
              <a:t>Objects have methods.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406831" y="2440693"/>
            <a:ext cx="3309008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sv-SE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51689" y="2545471"/>
            <a:ext cx="133040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102557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Some string methods: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06831" y="3764421"/>
            <a:ext cx="434578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".capitalize()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06829" y="4530279"/>
            <a:ext cx="4345789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".count("b")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06829" y="5281423"/>
            <a:ext cx="4345789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islower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944565" y="3764421"/>
            <a:ext cx="3222584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944565" y="4530279"/>
            <a:ext cx="1845197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944564" y="5281423"/>
            <a:ext cx="1845197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90DB4BD-5BC8-459E-AFF6-52AEDAD1BE57}"/>
              </a:ext>
            </a:extLst>
          </p:cNvPr>
          <p:cNvSpPr txBox="1">
            <a:spLocks/>
          </p:cNvSpPr>
          <p:nvPr/>
        </p:nvSpPr>
        <p:spPr>
          <a:xfrm>
            <a:off x="838200" y="5902602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Strings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immutable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059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  <p:bldP spid="8" grpId="0" animBg="1"/>
      <p:bldP spid="9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Some more string methods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2" y="1690688"/>
            <a:ext cx="5516299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".lower()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1" y="2456546"/>
            <a:ext cx="5516300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".replace("c ", "xx")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199" y="3222404"/>
            <a:ext cx="5516301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startswith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("ab")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3988262"/>
            <a:ext cx="5516300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swapcase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199" y="4763353"/>
            <a:ext cx="551630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".upper()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511725" y="1690688"/>
            <a:ext cx="3176285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6511725" y="2456546"/>
            <a:ext cx="425273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abxxabc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511724" y="3235240"/>
            <a:ext cx="1845197" cy="43268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511724" y="4013934"/>
            <a:ext cx="264385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511723" y="4792628"/>
            <a:ext cx="303739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ABC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ABC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198" y="5538444"/>
            <a:ext cx="551630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280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7217</TotalTime>
  <Words>614</Words>
  <Application>Microsoft Office PowerPoint</Application>
  <PresentationFormat>Widescreen</PresentationFormat>
  <Paragraphs>173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BentonSans Medium</vt:lpstr>
      <vt:lpstr>BentonSans Regular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Strings in Python</vt:lpstr>
      <vt:lpstr>Strings</vt:lpstr>
      <vt:lpstr>Strings</vt:lpstr>
      <vt:lpstr>Strings are sequences</vt:lpstr>
      <vt:lpstr>Iterating over strings</vt:lpstr>
      <vt:lpstr>Example</vt:lpstr>
      <vt:lpstr>Strings are objects</vt:lpstr>
      <vt:lpstr>Some more string methods</vt:lpstr>
      <vt:lpstr>slicing</vt:lpstr>
      <vt:lpstr>slicing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213</cp:revision>
  <dcterms:created xsi:type="dcterms:W3CDTF">2015-07-17T09:22:03Z</dcterms:created>
  <dcterms:modified xsi:type="dcterms:W3CDTF">2018-11-12T08:06:07Z</dcterms:modified>
</cp:coreProperties>
</file>