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412" r:id="rId3"/>
    <p:sldId id="301" r:id="rId4"/>
    <p:sldId id="303" r:id="rId5"/>
    <p:sldId id="305" r:id="rId6"/>
    <p:sldId id="309" r:id="rId7"/>
    <p:sldId id="302" r:id="rId8"/>
    <p:sldId id="310" r:id="rId9"/>
    <p:sldId id="306" r:id="rId10"/>
    <p:sldId id="311" r:id="rId11"/>
    <p:sldId id="358" r:id="rId12"/>
    <p:sldId id="307" r:id="rId13"/>
    <p:sldId id="321" r:id="rId14"/>
    <p:sldId id="312" r:id="rId15"/>
    <p:sldId id="313" r:id="rId16"/>
    <p:sldId id="314" r:id="rId17"/>
    <p:sldId id="320" r:id="rId18"/>
    <p:sldId id="316" r:id="rId19"/>
    <p:sldId id="326" r:id="rId20"/>
    <p:sldId id="308" r:id="rId21"/>
    <p:sldId id="323" r:id="rId22"/>
    <p:sldId id="328" r:id="rId23"/>
    <p:sldId id="329" r:id="rId24"/>
    <p:sldId id="322" r:id="rId25"/>
    <p:sldId id="324" r:id="rId26"/>
    <p:sldId id="330" r:id="rId27"/>
    <p:sldId id="318" r:id="rId2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805598"/>
            <a:ext cx="8787714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get_sum_of_numbers_in_file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with open(name, "r")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line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file_object.readline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line != "":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sum +=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line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file_object.readline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sum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fifteen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get_sum_of_numbers_in_file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("numbers.txt")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10008973" y="1805598"/>
            <a:ext cx="1344827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621119" y="1210557"/>
            <a:ext cx="212053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u="sng" dirty="0"/>
              <a:t>numbers.txt</a:t>
            </a:r>
          </a:p>
        </p:txBody>
      </p:sp>
    </p:spTree>
    <p:extLst>
      <p:ext uri="{BB962C8B-B14F-4D97-AF65-F5344CB8AC3E}">
        <p14:creationId xmlns:p14="http://schemas.microsoft.com/office/powerpoint/2010/main" val="257576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Reading from an opened file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091058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open("test-file.txt", "r")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line in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 something with line!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838200" y="3417727"/>
            <a:ext cx="6680200" cy="256172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get_sum_of_numbers_in_file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with open(name, "r")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line in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sum +=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sum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F334389A-2239-4D53-B1E1-178948E57DEC}"/>
              </a:ext>
            </a:extLst>
          </p:cNvPr>
          <p:cNvSpPr txBox="1">
            <a:spLocks/>
          </p:cNvSpPr>
          <p:nvPr/>
        </p:nvSpPr>
        <p:spPr>
          <a:xfrm>
            <a:off x="9196579" y="3850666"/>
            <a:ext cx="1344827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9E213B9-588B-4CC8-803C-8A63388E1844}"/>
              </a:ext>
            </a:extLst>
          </p:cNvPr>
          <p:cNvSpPr txBox="1">
            <a:spLocks/>
          </p:cNvSpPr>
          <p:nvPr/>
        </p:nvSpPr>
        <p:spPr>
          <a:xfrm>
            <a:off x="8808725" y="3255625"/>
            <a:ext cx="212053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u="sng" dirty="0"/>
              <a:t>numbers.txt</a:t>
            </a:r>
          </a:p>
        </p:txBody>
      </p:sp>
    </p:spTree>
    <p:extLst>
      <p:ext uri="{BB962C8B-B14F-4D97-AF65-F5344CB8AC3E}">
        <p14:creationId xmlns:p14="http://schemas.microsoft.com/office/powerpoint/2010/main" val="309351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Storing complex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How do we store the data below in a file?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159200" y="2527190"/>
            <a:ext cx="6082112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[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10, 'name': "Alice"},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15, 'name': "Belle"},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20, 'name': "Chloe"}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877412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It's your program, you decide!</a:t>
            </a:r>
          </a:p>
        </p:txBody>
      </p:sp>
    </p:spTree>
    <p:extLst>
      <p:ext uri="{BB962C8B-B14F-4D97-AF65-F5344CB8AC3E}">
        <p14:creationId xmlns:p14="http://schemas.microsoft.com/office/powerpoint/2010/main" val="158896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Storing complex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Example: one human on each line, separate values by space.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7670959" y="2868592"/>
            <a:ext cx="3462479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Alice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Belle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Chloe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70959" y="2365542"/>
            <a:ext cx="3462479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/>
              <a:t>humans.txt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1159477" y="2527190"/>
            <a:ext cx="6082112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[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10, 'name': "Alice"},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15, 'name': "Belle"},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20, 'name': "Chloe"}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693420" y="5026317"/>
            <a:ext cx="10805160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open("humans.txt", "w")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human in humans: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file_object.write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(human['age'])+" "+human['name']+"\n")</a:t>
            </a:r>
          </a:p>
        </p:txBody>
      </p:sp>
    </p:spTree>
    <p:extLst>
      <p:ext uri="{BB962C8B-B14F-4D97-AF65-F5344CB8AC3E}">
        <p14:creationId xmlns:p14="http://schemas.microsoft.com/office/powerpoint/2010/main" val="241616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Parsing complex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Example: one human on each line, separate values by space.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7670959" y="2868592"/>
            <a:ext cx="3462479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Alice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Belle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Chloe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70959" y="2365542"/>
            <a:ext cx="3462479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/>
              <a:t>humans.txt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838200" y="2605607"/>
            <a:ext cx="6559378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[]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open("humans.txt", "r") as file: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line in file: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values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line.split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humans.append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'age':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(values[0]),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'name': values[1].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rstrip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})</a:t>
            </a:r>
          </a:p>
        </p:txBody>
      </p:sp>
    </p:spTree>
    <p:extLst>
      <p:ext uri="{BB962C8B-B14F-4D97-AF65-F5344CB8AC3E}">
        <p14:creationId xmlns:p14="http://schemas.microsoft.com/office/powerpoint/2010/main" val="37542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Storing complex data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4798368"/>
            <a:ext cx="4265668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Alice Atlanta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Belle Buenos Aires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Chloe Clair Cairo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4295154"/>
            <a:ext cx="426566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/>
              <a:t>humans.txt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838200" y="1690688"/>
            <a:ext cx="10515600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[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10, 'name': "Alice", 'city': "Atlanta"},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15, 'name': "Belle", 'city': "Buenos Aires"},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20, 'name': "Chloe Clair", 'city': "Cairo"}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5585253" y="4295154"/>
            <a:ext cx="4248665" cy="100642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{'age': 15,</a:t>
            </a:r>
            <a:b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'name': "Belle",</a:t>
            </a:r>
            <a:b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'city': "Buenos Aires"}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5585253" y="5590950"/>
            <a:ext cx="4337223" cy="100642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{'age': 15,</a:t>
            </a:r>
            <a:b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'name': "Belle Buenos",</a:t>
            </a:r>
            <a:b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'city': "Aires"}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534930" y="5064652"/>
            <a:ext cx="951470" cy="3651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534930" y="5429823"/>
            <a:ext cx="951470" cy="4810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22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Storing complex data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02824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Well known data formats has evolved.</a:t>
            </a:r>
          </a:p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Advantages: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"Everybody" already know these formats.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Others have already written code for generating/parsing </a:t>
            </a:r>
            <a:r>
              <a:rPr lang="en-US" dirty="0"/>
              <a:t>them</a:t>
            </a:r>
            <a:r>
              <a:rPr lang="en-US" noProof="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09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CSV: Comma separated values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2193902"/>
            <a:ext cx="4265668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10,Alice,Atlanta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15,Belle,Buenos Aires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20,Chloe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Clair,Cairo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690688"/>
            <a:ext cx="4265668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/>
              <a:t>humans.csv</a:t>
            </a:r>
          </a:p>
        </p:txBody>
      </p:sp>
    </p:spTree>
    <p:extLst>
      <p:ext uri="{BB962C8B-B14F-4D97-AF65-F5344CB8AC3E}">
        <p14:creationId xmlns:p14="http://schemas.microsoft.com/office/powerpoint/2010/main" val="17619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CSV in Python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199" y="1690688"/>
            <a:ext cx="10515601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csv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[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10, 'name': "Alice", 'city': "Atlanta"},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15, 'name': "Belle", 'city': "Buenos Aires"},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20, 'name': "Chloe Clair", 'city': "Cairo"}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open('humans.csv', 'w', newline="")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csv_file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writer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csv.writer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csv_file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delimiter=',',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quotechar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='"')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h in humans: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writer.writerow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([h['age'], h['name'], h['city']])</a:t>
            </a:r>
          </a:p>
        </p:txBody>
      </p:sp>
    </p:spTree>
    <p:extLst>
      <p:ext uri="{BB962C8B-B14F-4D97-AF65-F5344CB8AC3E}">
        <p14:creationId xmlns:p14="http://schemas.microsoft.com/office/powerpoint/2010/main" val="8370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CSV in Python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199" y="1690688"/>
            <a:ext cx="10635343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csv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[]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open('humans.csv', 'r')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csv_file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reader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csv.reader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csv_file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delimiter=',',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quotechar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='"')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row in reader: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humans.append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'age':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(row[0]),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'name': row[1],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'city': row[2]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})</a:t>
            </a:r>
          </a:p>
        </p:txBody>
      </p:sp>
    </p:spTree>
    <p:extLst>
      <p:ext uri="{BB962C8B-B14F-4D97-AF65-F5344CB8AC3E}">
        <p14:creationId xmlns:p14="http://schemas.microsoft.com/office/powerpoint/2010/main" val="249316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Data storage 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92543" cy="1325563"/>
          </a:xfrm>
        </p:spPr>
        <p:txBody>
          <a:bodyPr/>
          <a:lstStyle/>
          <a:p>
            <a:r>
              <a:rPr lang="en-US" noProof="0" dirty="0"/>
              <a:t>XML: Extensible Markup Language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171670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&lt;humans&gt;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&lt;human&gt;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&lt;age&gt;10&lt;/age&gt;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&lt;name&gt;Alice&lt;/name&gt;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&lt;city&gt;Atlanta&lt;/city&gt;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&lt;/human&gt;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&lt;human&gt;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&lt;age&gt;15&lt;/age&gt;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&lt;/humans&gt;</a:t>
            </a:r>
          </a:p>
        </p:txBody>
      </p:sp>
    </p:spTree>
    <p:extLst>
      <p:ext uri="{BB962C8B-B14F-4D97-AF65-F5344CB8AC3E}">
        <p14:creationId xmlns:p14="http://schemas.microsoft.com/office/powerpoint/2010/main" val="410348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XML in Python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17716" y="1538288"/>
            <a:ext cx="8876858" cy="487210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xml.etree.ElementTree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as ET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[{'age': 10, 'name': "Alice", 'city': "Atlanta"},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{'age': 15, 'name': "Belle", 'city': "Buenos Aires"},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{'age': 20, 'name': "Chloe Clair", 'city': "Cairo"}]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humans_element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ET.Element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('humans')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h in humans: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ET.SubElement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humans_element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'human')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age_element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ET.SubElement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'age')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age_element.text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(h['age'])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name_element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ET.SubElement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'name')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name_element.text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h['name']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city_element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ET.SubElement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human_element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'city')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city_element.text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h['city']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9396430" y="1157286"/>
            <a:ext cx="2436341" cy="525656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&lt;humans&gt;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&lt;human&gt;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&lt;age&gt;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10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&lt;/age&gt;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&lt;name&gt;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Alice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&lt;/name&gt;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&lt;city&gt;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Atlanta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&lt;/city&gt;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&lt;/human&gt;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&lt;/humans&gt;</a:t>
            </a:r>
          </a:p>
        </p:txBody>
      </p:sp>
    </p:spTree>
    <p:extLst>
      <p:ext uri="{BB962C8B-B14F-4D97-AF65-F5344CB8AC3E}">
        <p14:creationId xmlns:p14="http://schemas.microsoft.com/office/powerpoint/2010/main" val="311232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XML in Python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22422" y="1538288"/>
            <a:ext cx="8872151" cy="156760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xml_string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ET.tostring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humans_element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encoding="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unicode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open('humans.xml', 'w')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xml_file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xml_file.write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xml_string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9396430" y="1157286"/>
            <a:ext cx="2436341" cy="525656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&lt;humans&gt;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&lt;human&gt;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&lt;age&gt;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10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&lt;/age&gt;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&lt;name&gt;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Alice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&lt;/name&gt;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&lt;city&gt;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Atlanta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&lt;/city&gt;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&lt;/human&gt;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&lt;/humans&gt;</a:t>
            </a:r>
          </a:p>
        </p:txBody>
      </p:sp>
    </p:spTree>
    <p:extLst>
      <p:ext uri="{BB962C8B-B14F-4D97-AF65-F5344CB8AC3E}">
        <p14:creationId xmlns:p14="http://schemas.microsoft.com/office/powerpoint/2010/main" val="373166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XML in Python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17716" y="1538288"/>
            <a:ext cx="8876858" cy="442941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xml.etree.ElementTree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as ET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[]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open('humans.xml', 'r') as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xml_file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xml_string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xml_file.read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humans_element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ET.fromstring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xml_string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human_element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humans_element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humans.append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'age':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human_element.find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("age").text),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'name':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human_element.find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("name").text,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'city':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human_element.find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("city").text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})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9396430" y="1157286"/>
            <a:ext cx="2436341" cy="525656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&lt;humans&gt;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&lt;human&gt;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&lt;age&gt;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10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&lt;/age&gt;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&lt;name&gt;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Alice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&lt;/name&gt;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&lt;city&gt;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Atlanta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&lt;/city&gt;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&lt;/human&gt;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&lt;/humans&gt;</a:t>
            </a:r>
          </a:p>
        </p:txBody>
      </p:sp>
    </p:spTree>
    <p:extLst>
      <p:ext uri="{BB962C8B-B14F-4D97-AF65-F5344CB8AC3E}">
        <p14:creationId xmlns:p14="http://schemas.microsoft.com/office/powerpoint/2010/main" val="5001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53057" cy="1325563"/>
          </a:xfrm>
        </p:spPr>
        <p:txBody>
          <a:bodyPr/>
          <a:lstStyle/>
          <a:p>
            <a:r>
              <a:rPr lang="en-US" noProof="0" dirty="0"/>
              <a:t>JSON: JavaScript Object Notation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199" y="1519131"/>
            <a:ext cx="10515600" cy="254428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Numbers in JSON: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41 3.14</a:t>
            </a:r>
          </a:p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Strings in JSON: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"Hello" "Hi"</a:t>
            </a:r>
          </a:p>
          <a:p>
            <a:pPr marL="0" indent="0">
              <a:buNone/>
            </a:pPr>
            <a:r>
              <a:rPr lang="en-US" noProof="0" dirty="0"/>
              <a:t>Booleans in JSON: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true false</a:t>
            </a:r>
          </a:p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Arrays in JSON: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[12, "Hi", false]</a:t>
            </a:r>
          </a:p>
          <a:p>
            <a:pPr marL="0" indent="0">
              <a:buNone/>
            </a:pPr>
            <a:r>
              <a:rPr lang="en-US" noProof="0" dirty="0"/>
              <a:t>Objects in JSON: </a:t>
            </a:r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{"a": 1, "b": true}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199" y="4153029"/>
            <a:ext cx="10171670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{"age": 10, "name": "Alice", "city": "Atlanta"},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{"age": 15, "name": "Belle", "city": "Buenos Aires"},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{"age": 20, "name": "Chloe Clair", "</a:t>
            </a:r>
            <a:r>
              <a:rPr lang="en-US" sz="2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city":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"Chicago"}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92468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JSON in Python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0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[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10, 'name': "Alice", 'city': "Atlanta"},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15, 'name': "Belle", 'city': "Buenos Aires"},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{'age': 20, 'name': "Chloe Clair", 'city': "Cairo"}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json_string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json.dumps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(humans)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open('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humans.json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'w')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json_file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json_file.write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json_string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732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JSON in Python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0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[]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open('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humans.json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'r')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json_file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json_string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json_file.read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humans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json.loads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json_string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257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More file operations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515600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os.remove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("the-filename.txt")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os.rename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("current-filename.txt", "new-filename.txt")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os.path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exists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os.path.isfile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("the-filename.txt")</a:t>
            </a:r>
          </a:p>
        </p:txBody>
      </p:sp>
    </p:spTree>
    <p:extLst>
      <p:ext uri="{BB962C8B-B14F-4D97-AF65-F5344CB8AC3E}">
        <p14:creationId xmlns:p14="http://schemas.microsoft.com/office/powerpoint/2010/main" val="128531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WHERE do we store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In variables!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Easy to create.</a:t>
            </a:r>
          </a:p>
          <a:p>
            <a:r>
              <a:rPr lang="en-US" noProof="0" dirty="0"/>
              <a:t>Easy to read.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Easy to update.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Very fast!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Variables are deleted when program terminates </a:t>
            </a:r>
            <a:r>
              <a:rPr lang="en-US" noProof="0" dirty="0">
                <a:solidFill>
                  <a:srgbClr val="FF0000"/>
                </a:solidFill>
                <a:latin typeface="Georgia" panose="02040502050405020303" pitchFamily="18" charset="0"/>
                <a:sym typeface="Wingdings" panose="05000000000000000000" pitchFamily="2" charset="2"/>
              </a:rPr>
              <a:t></a:t>
            </a:r>
            <a:endParaRPr lang="en-US" noProof="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noProof="0" dirty="0">
              <a:latin typeface="Georgia" panose="02040502050405020303" pitchFamily="18" charset="0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756808" y="2425935"/>
            <a:ext cx="2546021" cy="34855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my_variable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123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756808" y="2933026"/>
            <a:ext cx="2546021" cy="34855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my_variable</a:t>
            </a: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3756810" y="3440117"/>
            <a:ext cx="2546020" cy="34855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my_variable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456</a:t>
            </a:r>
          </a:p>
        </p:txBody>
      </p:sp>
    </p:spTree>
    <p:extLst>
      <p:ext uri="{BB962C8B-B14F-4D97-AF65-F5344CB8AC3E}">
        <p14:creationId xmlns:p14="http://schemas.microsoft.com/office/powerpoint/2010/main" val="147998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Where do we store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In files!</a:t>
            </a:r>
          </a:p>
          <a:p>
            <a:r>
              <a:rPr lang="en-US" noProof="0" dirty="0"/>
              <a:t>More complex</a:t>
            </a:r>
            <a:r>
              <a:rPr lang="en-US" noProof="0" dirty="0">
                <a:latin typeface="Georgia" panose="02040502050405020303" pitchFamily="18" charset="0"/>
              </a:rPr>
              <a:t> to create.</a:t>
            </a:r>
          </a:p>
          <a:p>
            <a:r>
              <a:rPr lang="en-US" noProof="0" dirty="0"/>
              <a:t>More complex to read.</a:t>
            </a:r>
          </a:p>
          <a:p>
            <a:r>
              <a:rPr lang="en-US" noProof="0" dirty="0"/>
              <a:t>More complex</a:t>
            </a:r>
            <a:r>
              <a:rPr lang="en-US" noProof="0" dirty="0">
                <a:latin typeface="Georgia" panose="02040502050405020303" pitchFamily="18" charset="0"/>
              </a:rPr>
              <a:t> to update.</a:t>
            </a:r>
          </a:p>
          <a:p>
            <a:r>
              <a:rPr lang="en-US" noProof="0" dirty="0"/>
              <a:t>S</a:t>
            </a:r>
            <a:r>
              <a:rPr lang="en-US" noProof="0" dirty="0">
                <a:latin typeface="Georgia" panose="02040502050405020303" pitchFamily="18" charset="0"/>
              </a:rPr>
              <a:t>lower.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Continues to exist after the program has terminated </a:t>
            </a:r>
            <a:r>
              <a:rPr lang="en-US" noProof="0" dirty="0">
                <a:solidFill>
                  <a:schemeClr val="accent6"/>
                </a:solidFill>
                <a:latin typeface="Georgia" panose="02040502050405020303" pitchFamily="18" charset="0"/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US" noProof="0" dirty="0">
                <a:solidFill>
                  <a:srgbClr val="FBFBFB"/>
                </a:solidFill>
                <a:sym typeface="Wingdings" panose="05000000000000000000" pitchFamily="2" charset="2"/>
              </a:rPr>
              <a:t>Until the user manually deletes it by mistake…</a:t>
            </a:r>
            <a:endParaRPr lang="en-US" noProof="0" dirty="0">
              <a:solidFill>
                <a:srgbClr val="FBFBFB"/>
              </a:solidFill>
            </a:endParaRPr>
          </a:p>
          <a:p>
            <a:pPr marL="0" indent="0">
              <a:buNone/>
            </a:pPr>
            <a:endParaRPr lang="en-US" noProof="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0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How to open files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091058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open("the-filename.txt", "w")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2318657"/>
            <a:ext cx="11049000" cy="38583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   </a:t>
            </a:r>
            <a:r>
              <a:rPr lang="en-US" u="sng" noProof="0" dirty="0">
                <a:latin typeface="Georgia" panose="02040502050405020303" pitchFamily="18" charset="0"/>
              </a:rPr>
              <a:t>The modes</a:t>
            </a:r>
          </a:p>
          <a:p>
            <a:r>
              <a:rPr lang="en-US" noProof="0" dirty="0">
                <a:latin typeface="Courier" pitchFamily="49" charset="0"/>
              </a:rPr>
              <a:t>"w"</a:t>
            </a:r>
            <a:r>
              <a:rPr lang="en-US" noProof="0" dirty="0">
                <a:latin typeface="Georgia" panose="02040502050405020303" pitchFamily="18" charset="0"/>
              </a:rPr>
              <a:t> - create the file if it does not exist,</a:t>
            </a:r>
            <a:br>
              <a:rPr lang="en-US" noProof="0" dirty="0">
                <a:latin typeface="Georgia" panose="02040502050405020303" pitchFamily="18" charset="0"/>
              </a:rPr>
            </a:br>
            <a:r>
              <a:rPr lang="en-US" noProof="0" dirty="0">
                <a:latin typeface="Georgia" panose="02040502050405020303" pitchFamily="18" charset="0"/>
              </a:rPr>
              <a:t>          then use </a:t>
            </a:r>
            <a:r>
              <a:rPr lang="en-US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noProof="0" dirty="0">
                <a:latin typeface="Georgia" panose="02040502050405020303" pitchFamily="18" charset="0"/>
              </a:rPr>
              <a:t> to write strings to it.</a:t>
            </a:r>
          </a:p>
          <a:p>
            <a:r>
              <a:rPr lang="en-US" noProof="0" dirty="0">
                <a:latin typeface="Courier" pitchFamily="49" charset="0"/>
              </a:rPr>
              <a:t>"a"</a:t>
            </a:r>
            <a:r>
              <a:rPr lang="en-US" noProof="0" dirty="0"/>
              <a:t> - create the file if it does not exist,</a:t>
            </a:r>
            <a:br>
              <a:rPr lang="en-US" noProof="0" dirty="0"/>
            </a:br>
            <a:r>
              <a:rPr lang="en-US" noProof="0" dirty="0"/>
              <a:t>          then use </a:t>
            </a:r>
            <a:r>
              <a:rPr lang="en-US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noProof="0" dirty="0"/>
              <a:t> to write strings to it (at the end).</a:t>
            </a:r>
            <a:endParaRPr lang="en-US" noProof="0" dirty="0">
              <a:latin typeface="Georgia" panose="02040502050405020303" pitchFamily="18" charset="0"/>
            </a:endParaRPr>
          </a:p>
          <a:p>
            <a:r>
              <a:rPr lang="en-US" noProof="0" dirty="0">
                <a:latin typeface="Courier" pitchFamily="49" charset="0"/>
              </a:rPr>
              <a:t>"r"</a:t>
            </a:r>
            <a:r>
              <a:rPr lang="en-US" noProof="0" dirty="0"/>
              <a:t> - open the file for reading,</a:t>
            </a:r>
            <a:br>
              <a:rPr lang="en-US" noProof="0" dirty="0"/>
            </a:br>
            <a:r>
              <a:rPr lang="en-US" noProof="0" dirty="0"/>
              <a:t>          then use </a:t>
            </a:r>
            <a:r>
              <a:rPr lang="en-US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noProof="0" dirty="0"/>
              <a:t> to read strings from it.</a:t>
            </a:r>
          </a:p>
          <a:p>
            <a:r>
              <a:rPr lang="en-US" noProof="0" dirty="0">
                <a:latin typeface="Courier" pitchFamily="49" charset="0"/>
              </a:rPr>
              <a:t>"r+"</a:t>
            </a:r>
            <a:r>
              <a:rPr lang="en-US" noProof="0" dirty="0">
                <a:latin typeface="Georgia" panose="02040502050405020303" pitchFamily="18" charset="0"/>
              </a:rPr>
              <a:t> - open the file for reading and writing,</a:t>
            </a:r>
            <a:br>
              <a:rPr lang="en-US" noProof="0" dirty="0">
                <a:latin typeface="Georgia" panose="02040502050405020303" pitchFamily="18" charset="0"/>
              </a:rPr>
            </a:br>
            <a:r>
              <a:rPr lang="en-US" noProof="0" dirty="0">
                <a:latin typeface="Georgia" panose="02040502050405020303" pitchFamily="18" charset="0"/>
              </a:rPr>
              <a:t>           then use </a:t>
            </a:r>
            <a:r>
              <a:rPr lang="en-US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noProof="0" dirty="0">
                <a:latin typeface="Georgia" panose="02040502050405020303" pitchFamily="18" charset="0"/>
              </a:rPr>
              <a:t> to read and write strings to/from it.</a:t>
            </a:r>
          </a:p>
        </p:txBody>
      </p:sp>
      <p:sp>
        <p:nvSpPr>
          <p:cNvPr id="5" name="Oval Callout 4"/>
          <p:cNvSpPr/>
          <p:nvPr/>
        </p:nvSpPr>
        <p:spPr>
          <a:xfrm>
            <a:off x="8349345" y="2267178"/>
            <a:ext cx="2427514" cy="777421"/>
          </a:xfrm>
          <a:prstGeom prst="wedgeEllipseCallout">
            <a:avLst>
              <a:gd name="adj1" fmla="val -71548"/>
              <a:gd name="adj2" fmla="val -747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The mode.</a:t>
            </a:r>
          </a:p>
        </p:txBody>
      </p:sp>
    </p:spTree>
    <p:extLst>
      <p:ext uri="{BB962C8B-B14F-4D97-AF65-F5344CB8AC3E}">
        <p14:creationId xmlns:p14="http://schemas.microsoft.com/office/powerpoint/2010/main" val="393198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How to close files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690688"/>
            <a:ext cx="10091058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open("the-filename.txt", "w")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Work with the file...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file_object.close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838200" y="3449190"/>
            <a:ext cx="10091058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open("the-filename.txt", "w")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Work with the file...</a:t>
            </a:r>
          </a:p>
        </p:txBody>
      </p:sp>
    </p:spTree>
    <p:extLst>
      <p:ext uri="{BB962C8B-B14F-4D97-AF65-F5344CB8AC3E}">
        <p14:creationId xmlns:p14="http://schemas.microsoft.com/office/powerpoint/2010/main" val="65561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Writing to an opened file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5815263"/>
            <a:ext cx="4634840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the content!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690688"/>
            <a:ext cx="10091058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open("test-file.txt", "w")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file_object.write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("This is the content!")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5078187" y="2726007"/>
            <a:ext cx="2035626" cy="1176017"/>
          </a:xfrm>
          <a:prstGeom prst="wedgeEllipseCallout">
            <a:avLst>
              <a:gd name="adj1" fmla="val -886"/>
              <a:gd name="adj2" fmla="val -674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Must be a string.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413906" y="5208017"/>
            <a:ext cx="3483428" cy="480131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u="sng" noProof="0" dirty="0">
                <a:latin typeface="Georgia" panose="02040502050405020303" pitchFamily="18" charset="0"/>
              </a:rPr>
              <a:t>test-file.txt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838200" y="4107372"/>
            <a:ext cx="10091058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open("test-file.txt", "w")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file_object.write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("This is the new content!")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6294418" y="5815263"/>
            <a:ext cx="4634840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the new content!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838200" y="6017741"/>
            <a:ext cx="5179541" cy="123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81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build="p"/>
      <p:bldP spid="9" grpId="0" build="p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805598"/>
            <a:ext cx="7304903" cy="256172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write_numbers_to_file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(name, n):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with open(name, "w")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range(1, n+1):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file_object.write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)+"\n")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write_numbers_to_file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("numbers.txt", 5)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9233267" y="1805598"/>
            <a:ext cx="2120533" cy="21287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233267" y="1198352"/>
            <a:ext cx="212053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u="sng" dirty="0"/>
              <a:t>numbers.txt</a:t>
            </a:r>
          </a:p>
        </p:txBody>
      </p:sp>
    </p:spTree>
    <p:extLst>
      <p:ext uri="{BB962C8B-B14F-4D97-AF65-F5344CB8AC3E}">
        <p14:creationId xmlns:p14="http://schemas.microsoft.com/office/powerpoint/2010/main" val="290061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Reading from an opened file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091058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open("test-file.txt", "r")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all_content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file_object.read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2849661"/>
            <a:ext cx="10091058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open("test-file.txt", "r")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line1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file_object.readline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line2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file_object.readline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838200" y="5375481"/>
            <a:ext cx="10091058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open("test-file.txt", "r") as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list_of_lines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file_object.readlines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8857295" y="2849661"/>
            <a:ext cx="2496505" cy="1176017"/>
          </a:xfrm>
          <a:prstGeom prst="wedgeEllipseCallout">
            <a:avLst>
              <a:gd name="adj1" fmla="val -145302"/>
              <a:gd name="adj2" fmla="val -1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/>
              <a:t>With 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"\n"</a:t>
            </a:r>
            <a:r>
              <a:rPr lang="sv-SE" sz="2400" dirty="0"/>
              <a:t> at the end.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7179276" y="4075825"/>
            <a:ext cx="2767913" cy="1176017"/>
          </a:xfrm>
          <a:prstGeom prst="wedgeEllipseCallout">
            <a:avLst>
              <a:gd name="adj1" fmla="val -79705"/>
              <a:gd name="adj2" fmla="val -600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""</a:t>
            </a:r>
            <a:r>
              <a:rPr lang="sv-SE" sz="2400" dirty="0"/>
              <a:t> means no more lines.</a:t>
            </a:r>
          </a:p>
        </p:txBody>
      </p:sp>
    </p:spTree>
    <p:extLst>
      <p:ext uri="{BB962C8B-B14F-4D97-AF65-F5344CB8AC3E}">
        <p14:creationId xmlns:p14="http://schemas.microsoft.com/office/powerpoint/2010/main" val="371208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8" grpId="0" build="p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6030</TotalTime>
  <Words>1978</Words>
  <Application>Microsoft Office PowerPoint</Application>
  <PresentationFormat>Widescreen</PresentationFormat>
  <Paragraphs>300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BentonSans Medium</vt:lpstr>
      <vt:lpstr>BentonSans Regular</vt:lpstr>
      <vt:lpstr>Calibri</vt:lpstr>
      <vt:lpstr>Courier</vt:lpstr>
      <vt:lpstr>Courier New</vt:lpstr>
      <vt:lpstr>Georgia</vt:lpstr>
      <vt:lpstr>Wingdings</vt:lpstr>
      <vt:lpstr>JU Grå</vt:lpstr>
      <vt:lpstr>PowerPoint Presentation</vt:lpstr>
      <vt:lpstr>Data storage in python</vt:lpstr>
      <vt:lpstr>WHERE do we store data?</vt:lpstr>
      <vt:lpstr>Where do we store data?</vt:lpstr>
      <vt:lpstr>How to open files</vt:lpstr>
      <vt:lpstr>How to close files</vt:lpstr>
      <vt:lpstr>Writing to an opened file</vt:lpstr>
      <vt:lpstr>Example</vt:lpstr>
      <vt:lpstr>Reading from an opened file</vt:lpstr>
      <vt:lpstr>Example</vt:lpstr>
      <vt:lpstr>Reading from an opened file</vt:lpstr>
      <vt:lpstr>Storing complex data</vt:lpstr>
      <vt:lpstr>Storing complex data</vt:lpstr>
      <vt:lpstr>Parsing complex data</vt:lpstr>
      <vt:lpstr>Storing complex data</vt:lpstr>
      <vt:lpstr>Storing complex data</vt:lpstr>
      <vt:lpstr>CSV: Comma separated values</vt:lpstr>
      <vt:lpstr>CSV in Python</vt:lpstr>
      <vt:lpstr>CSV in Python</vt:lpstr>
      <vt:lpstr>XML: Extensible Markup Language</vt:lpstr>
      <vt:lpstr>XML in Python</vt:lpstr>
      <vt:lpstr>XML in Python</vt:lpstr>
      <vt:lpstr>XML in Python</vt:lpstr>
      <vt:lpstr>JSON: JavaScript Object Notation</vt:lpstr>
      <vt:lpstr>JSON in Python</vt:lpstr>
      <vt:lpstr>JSON in Python</vt:lpstr>
      <vt:lpstr>More file operations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191</cp:revision>
  <dcterms:created xsi:type="dcterms:W3CDTF">2015-07-17T09:22:03Z</dcterms:created>
  <dcterms:modified xsi:type="dcterms:W3CDTF">2018-11-19T21:13:13Z</dcterms:modified>
</cp:coreProperties>
</file>