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2" r:id="rId3"/>
    <p:sldId id="392" r:id="rId4"/>
    <p:sldId id="413" r:id="rId5"/>
    <p:sldId id="414" r:id="rId6"/>
    <p:sldId id="416" r:id="rId7"/>
    <p:sldId id="417" r:id="rId8"/>
    <p:sldId id="419" r:id="rId9"/>
    <p:sldId id="370" r:id="rId10"/>
    <p:sldId id="420" r:id="rId11"/>
    <p:sldId id="421" r:id="rId12"/>
    <p:sldId id="418" r:id="rId13"/>
    <p:sldId id="423" r:id="rId14"/>
    <p:sldId id="424" r:id="rId1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8C00"/>
    <a:srgbClr val="787878"/>
    <a:srgbClr val="DE9F00"/>
    <a:srgbClr val="C88F00"/>
    <a:srgbClr val="006E9A"/>
    <a:srgbClr val="007EB0"/>
    <a:srgbClr val="FFB500"/>
    <a:srgbClr val="003865"/>
    <a:srgbClr val="961B81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3842" autoAdjust="0"/>
  </p:normalViewPr>
  <p:slideViewPr>
    <p:cSldViewPr snapToGrid="0">
      <p:cViewPr varScale="1">
        <p:scale>
          <a:sx n="63" d="100"/>
          <a:sy n="63" d="100"/>
        </p:scale>
        <p:origin x="764" y="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24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5E8AE-67CB-425F-A941-9EF2C260E158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D9500-0E6C-49D5-A107-84DBCD3E4A1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2977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366049-D807-473D-9795-762417EEF104}" type="datetimeFigureOut">
              <a:rPr lang="en-US" smtClean="0"/>
              <a:t>2018-10-25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9416-7FF3-4448-BBB1-EB14C80E0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38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A399416-7FF3-4448-BBB1-EB14C80E081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72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U Intro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pic>
        <p:nvPicPr>
          <p:cNvPr id="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029" y="2514600"/>
            <a:ext cx="3295941" cy="18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800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306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877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72200" y="802696"/>
            <a:ext cx="5181600" cy="1325563"/>
          </a:xfrm>
        </p:spPr>
        <p:txBody>
          <a:bodyPr anchor="b" anchorCtr="0"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338141"/>
            <a:ext cx="5181600" cy="3838821"/>
          </a:xfrm>
        </p:spPr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1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5194300" cy="5369844"/>
          </a:xfrm>
        </p:spPr>
        <p:txBody>
          <a:bodyPr/>
          <a:lstStyle>
            <a:lvl1pPr marL="0" indent="0">
              <a:buNone/>
              <a:defRPr sz="3200">
                <a:solidFill>
                  <a:srgbClr val="787878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cxnSp>
        <p:nvCxnSpPr>
          <p:cNvPr id="12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3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800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97247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819472"/>
          </a:xfrm>
          <a:prstGeom prst="round2Diag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1952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rectangle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75275"/>
            <a:ext cx="4489502" cy="3767019"/>
          </a:xfrm>
          <a:prstGeom prst="round2DiagRect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4489200" cy="3789244"/>
          </a:xfrm>
          <a:prstGeom prst="round2DiagRect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150092" y="2467261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990248" y="2467260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543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0092" y="1175275"/>
            <a:ext cx="3798000" cy="3797247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rgbClr val="787878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84977" y="2817853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7854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787878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4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25478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 boxes teardrop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59112" y="1175274"/>
            <a:ext cx="3798000" cy="3798000"/>
          </a:xfrm>
          <a:prstGeom prst="teardrop">
            <a:avLst/>
          </a:prstGeom>
          <a:solidFill>
            <a:srgbClr val="939393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latin typeface="+mj-lt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5980" y="1153050"/>
            <a:ext cx="3798000" cy="3798000"/>
          </a:xfrm>
          <a:prstGeom prst="teardrop">
            <a:avLst/>
          </a:prstGeom>
          <a:solidFill>
            <a:srgbClr val="787878"/>
          </a:solidFill>
        </p:spPr>
        <p:txBody>
          <a:bodyPr>
            <a:normAutofit/>
          </a:bodyPr>
          <a:lstStyle>
            <a:lvl1pPr marL="0" indent="0" algn="ctr">
              <a:buNone/>
              <a:defRPr sz="4000" cap="all" baseline="0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93997" y="2818606"/>
            <a:ext cx="392823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4"/>
          </p:nvPr>
        </p:nvSpPr>
        <p:spPr>
          <a:xfrm>
            <a:off x="6629150" y="2818606"/>
            <a:ext cx="4051660" cy="3021879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33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3601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992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220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Grey"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  <p:cxnSp>
        <p:nvCxnSpPr>
          <p:cNvPr id="11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7150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2734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6579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0700" y="476093"/>
            <a:ext cx="11132232" cy="5369844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9472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549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out border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584593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8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Orange">
    <p:bg>
      <p:bgPr>
        <a:solidFill>
          <a:srgbClr val="FFB5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6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3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754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sp>
        <p:nvSpPr>
          <p:cNvPr id="32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3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787878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cxnSp>
        <p:nvCxnSpPr>
          <p:cNvPr id="37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rgbClr val="78787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08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Blue">
    <p:bg>
      <p:bgPr>
        <a:solidFill>
          <a:srgbClr val="0038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79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 Purple">
    <p:bg>
      <p:bgPr>
        <a:solidFill>
          <a:srgbClr val="961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08079" y="1122363"/>
            <a:ext cx="11501792" cy="2387600"/>
          </a:xfrm>
        </p:spPr>
        <p:txBody>
          <a:bodyPr anchor="b"/>
          <a:lstStyle>
            <a:lvl1pPr algn="l">
              <a:defRPr sz="6000"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408079" y="3602038"/>
            <a:ext cx="1150179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sv-SE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sv-SE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6" name="Rak 6"/>
          <p:cNvCxnSpPr/>
          <p:nvPr userDrawn="1"/>
        </p:nvCxnSpPr>
        <p:spPr>
          <a:xfrm>
            <a:off x="520700" y="475096"/>
            <a:ext cx="11389171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11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0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73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>
                <a:solidFill>
                  <a:srgbClr val="787878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787878"/>
                </a:solidFill>
              </a:defRPr>
            </a:lvl1pPr>
            <a:lvl2pPr>
              <a:defRPr>
                <a:solidFill>
                  <a:srgbClr val="787878"/>
                </a:solidFill>
              </a:defRPr>
            </a:lvl2pPr>
            <a:lvl3pPr>
              <a:defRPr>
                <a:solidFill>
                  <a:srgbClr val="787878"/>
                </a:solidFill>
              </a:defRPr>
            </a:lvl3pPr>
            <a:lvl4pPr>
              <a:defRPr>
                <a:solidFill>
                  <a:srgbClr val="787878"/>
                </a:solidFill>
              </a:defRPr>
            </a:lvl4pPr>
            <a:lvl5pPr>
              <a:defRPr>
                <a:solidFill>
                  <a:srgbClr val="787878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9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196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  <p:cxnSp>
        <p:nvCxnSpPr>
          <p:cNvPr id="11" name="Rak 7"/>
          <p:cNvCxnSpPr/>
          <p:nvPr userDrawn="1"/>
        </p:nvCxnSpPr>
        <p:spPr>
          <a:xfrm>
            <a:off x="520700" y="6566233"/>
            <a:ext cx="8957023" cy="0"/>
          </a:xfrm>
          <a:prstGeom prst="line">
            <a:avLst/>
          </a:prstGeom>
          <a:ln w="9525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2" name="Bildobjekt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8258" y="6361859"/>
            <a:ext cx="2022742" cy="3191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72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8787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v-S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8859CC-B640-4DB3-BB6F-301CDED75AAD}" type="datetimeFigureOut">
              <a:rPr lang="sv-SE" smtClean="0"/>
              <a:t>2018-10-25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A12D1-4D5F-4C8C-82B1-BE6DCCEF57B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54189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49" r:id="rId2"/>
    <p:sldLayoutId id="2147483674" r:id="rId3"/>
    <p:sldLayoutId id="2147483681" r:id="rId4"/>
    <p:sldLayoutId id="2147483673" r:id="rId5"/>
    <p:sldLayoutId id="2147483672" r:id="rId6"/>
    <p:sldLayoutId id="2147483650" r:id="rId7"/>
    <p:sldLayoutId id="2147483682" r:id="rId8"/>
    <p:sldLayoutId id="2147483652" r:id="rId9"/>
    <p:sldLayoutId id="2147483683" r:id="rId10"/>
    <p:sldLayoutId id="2147483689" r:id="rId11"/>
    <p:sldLayoutId id="2147483690" r:id="rId12"/>
    <p:sldLayoutId id="2147483675" r:id="rId13"/>
    <p:sldLayoutId id="2147483676" r:id="rId14"/>
    <p:sldLayoutId id="2147483686" r:id="rId15"/>
    <p:sldLayoutId id="2147483687" r:id="rId16"/>
    <p:sldLayoutId id="2147483654" r:id="rId17"/>
    <p:sldLayoutId id="2147483684" r:id="rId18"/>
    <p:sldLayoutId id="2147483655" r:id="rId19"/>
    <p:sldLayoutId id="2147483685" r:id="rId20"/>
    <p:sldLayoutId id="2147483677" r:id="rId21"/>
    <p:sldLayoutId id="2147483678" r:id="rId22"/>
    <p:sldLayoutId id="2147483680" r:id="rId23"/>
    <p:sldLayoutId id="2147483679" r:id="rId2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BentonSans Medium" panose="0200060300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BentonSans Regular" panose="0200050300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5527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Creating a list from a range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852044" y="2473820"/>
            <a:ext cx="178562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58234" y="2450670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852044" y="3312868"/>
            <a:ext cx="2933315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print(range(5))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7EECB3D3-C943-4880-AC8B-FAEB648EBBB6}"/>
              </a:ext>
            </a:extLst>
          </p:cNvPr>
          <p:cNvSpPr txBox="1">
            <a:spLocks/>
          </p:cNvSpPr>
          <p:nvPr/>
        </p:nvSpPr>
        <p:spPr>
          <a:xfrm>
            <a:off x="6156964" y="3341337"/>
            <a:ext cx="2367279" cy="40549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range(0, 5)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B54E5F75-1CA5-4E63-9BE3-981E9BA92C14}"/>
              </a:ext>
            </a:extLst>
          </p:cNvPr>
          <p:cNvSpPr txBox="1">
            <a:spLocks/>
          </p:cNvSpPr>
          <p:nvPr/>
        </p:nvSpPr>
        <p:spPr>
          <a:xfrm>
            <a:off x="1852043" y="4149030"/>
            <a:ext cx="4020437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print(list(range(5)))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7D362B12-6026-454F-9232-A734A77548F9}"/>
              </a:ext>
            </a:extLst>
          </p:cNvPr>
          <p:cNvSpPr txBox="1">
            <a:spLocks/>
          </p:cNvSpPr>
          <p:nvPr/>
        </p:nvSpPr>
        <p:spPr>
          <a:xfrm>
            <a:off x="6156964" y="4149030"/>
            <a:ext cx="2743196" cy="405496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[0, 1, 2, 3, 4]</a:t>
            </a:r>
          </a:p>
        </p:txBody>
      </p:sp>
    </p:spTree>
    <p:extLst>
      <p:ext uri="{BB962C8B-B14F-4D97-AF65-F5344CB8AC3E}">
        <p14:creationId xmlns:p14="http://schemas.microsoft.com/office/powerpoint/2010/main" val="2603678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D0F4A2-62A8-4812-9BA4-D2145D263F06}"/>
              </a:ext>
            </a:extLst>
          </p:cNvPr>
          <p:cNvSpPr txBox="1">
            <a:spLocks/>
          </p:cNvSpPr>
          <p:nvPr/>
        </p:nvSpPr>
        <p:spPr>
          <a:xfrm>
            <a:off x="4475480" y="2450311"/>
            <a:ext cx="3241039" cy="2137252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Implement this program:</a:t>
            </a:r>
          </a:p>
        </p:txBody>
      </p:sp>
    </p:spTree>
    <p:extLst>
      <p:ext uri="{BB962C8B-B14F-4D97-AF65-F5344CB8AC3E}">
        <p14:creationId xmlns:p14="http://schemas.microsoft.com/office/powerpoint/2010/main" val="63772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Summarizing integers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F2FC3912-EFB5-4883-BFAC-BA58FB5C8D10}"/>
              </a:ext>
            </a:extLst>
          </p:cNvPr>
          <p:cNvSpPr txBox="1">
            <a:spLocks/>
          </p:cNvSpPr>
          <p:nvPr/>
        </p:nvSpPr>
        <p:spPr>
          <a:xfrm>
            <a:off x="838200" y="1690688"/>
            <a:ext cx="10515600" cy="48974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+mn-lt"/>
              </a:rPr>
              <a:t>Compute the sum of 3, 6, 2, and 8.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B674006-9F4C-421A-B7E3-A5635DD472EB}"/>
              </a:ext>
            </a:extLst>
          </p:cNvPr>
          <p:cNvSpPr txBox="1">
            <a:spLocks/>
          </p:cNvSpPr>
          <p:nvPr/>
        </p:nvSpPr>
        <p:spPr>
          <a:xfrm>
            <a:off x="838200" y="2534396"/>
            <a:ext cx="3754121" cy="89460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3 + 6 + 2 + 8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print(sum)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9F6AA4-AD0F-403F-A4CB-6F5D00AD3DF2}"/>
              </a:ext>
            </a:extLst>
          </p:cNvPr>
          <p:cNvSpPr txBox="1">
            <a:spLocks/>
          </p:cNvSpPr>
          <p:nvPr/>
        </p:nvSpPr>
        <p:spPr>
          <a:xfrm>
            <a:off x="838199" y="3681360"/>
            <a:ext cx="3754121" cy="2737160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+ 3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+ 6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+ 2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sum + 8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print(sum)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6DD94D0-D862-4F9A-A9AF-FDCDA883020F}"/>
              </a:ext>
            </a:extLst>
          </p:cNvPr>
          <p:cNvSpPr txBox="1">
            <a:spLocks/>
          </p:cNvSpPr>
          <p:nvPr/>
        </p:nvSpPr>
        <p:spPr>
          <a:xfrm>
            <a:off x="6817359" y="2534396"/>
            <a:ext cx="4536441" cy="227652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numbers = [3, 6, 2, 8]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 = 0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number in numbers: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sum = sum + number</a:t>
            </a:r>
          </a:p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print(sum)</a:t>
            </a:r>
          </a:p>
        </p:txBody>
      </p:sp>
    </p:spTree>
    <p:extLst>
      <p:ext uri="{BB962C8B-B14F-4D97-AF65-F5344CB8AC3E}">
        <p14:creationId xmlns:p14="http://schemas.microsoft.com/office/powerpoint/2010/main" val="301674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 animBg="1"/>
      <p:bldP spid="11" grpId="0" build="p" animBg="1"/>
      <p:bldP spid="12" grpId="0" build="p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D0F4A2-62A8-4812-9BA4-D2145D263F06}"/>
              </a:ext>
            </a:extLst>
          </p:cNvPr>
          <p:cNvSpPr txBox="1">
            <a:spLocks/>
          </p:cNvSpPr>
          <p:nvPr/>
        </p:nvSpPr>
        <p:spPr>
          <a:xfrm>
            <a:off x="2133600" y="2315374"/>
            <a:ext cx="7924800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integers between 0 and 4 is 10.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Implement this program:</a:t>
            </a:r>
          </a:p>
        </p:txBody>
      </p:sp>
    </p:spTree>
    <p:extLst>
      <p:ext uri="{BB962C8B-B14F-4D97-AF65-F5344CB8AC3E}">
        <p14:creationId xmlns:p14="http://schemas.microsoft.com/office/powerpoint/2010/main" val="1585243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Example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1D0F4A2-62A8-4812-9BA4-D2145D263F06}"/>
              </a:ext>
            </a:extLst>
          </p:cNvPr>
          <p:cNvSpPr txBox="1">
            <a:spLocks/>
          </p:cNvSpPr>
          <p:nvPr/>
        </p:nvSpPr>
        <p:spPr>
          <a:xfrm>
            <a:off x="1437640" y="2315374"/>
            <a:ext cx="9316720" cy="838435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Enter a number: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The sum of the integers between 1000 and 1004 is 4010.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A4FE5331-E845-4CB7-8E41-A5D0B6A89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74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noProof="0" dirty="0"/>
              <a:t>Implement this program:</a:t>
            </a:r>
          </a:p>
        </p:txBody>
      </p:sp>
    </p:spTree>
    <p:extLst>
      <p:ext uri="{BB962C8B-B14F-4D97-AF65-F5344CB8AC3E}">
        <p14:creationId xmlns:p14="http://schemas.microsoft.com/office/powerpoint/2010/main" val="85288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Basics in Python,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Peter Larsson-Green</a:t>
            </a:r>
          </a:p>
          <a:p>
            <a:r>
              <a:rPr lang="en-US" dirty="0"/>
              <a:t>Jönköping University</a:t>
            </a:r>
          </a:p>
          <a:p>
            <a:r>
              <a:rPr lang="en-US" dirty="0"/>
              <a:t>Autumn 2018</a:t>
            </a:r>
          </a:p>
        </p:txBody>
      </p:sp>
    </p:spTree>
    <p:extLst>
      <p:ext uri="{BB962C8B-B14F-4D97-AF65-F5344CB8AC3E}">
        <p14:creationId xmlns:p14="http://schemas.microsoft.com/office/powerpoint/2010/main" val="113824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Repeating statements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3520" y="1668807"/>
            <a:ext cx="6583680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30721" y="1690688"/>
            <a:ext cx="5079999" cy="1704313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And a happy new year!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CBDD4C4-9F3A-4B3E-A617-6208EB95538A}"/>
              </a:ext>
            </a:extLst>
          </p:cNvPr>
          <p:cNvSpPr txBox="1">
            <a:spLocks/>
          </p:cNvSpPr>
          <p:nvPr/>
        </p:nvSpPr>
        <p:spPr>
          <a:xfrm>
            <a:off x="223520" y="4094560"/>
            <a:ext cx="6583680" cy="83843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0393A86-00BE-4F11-9BD9-085745D905C4}"/>
              </a:ext>
            </a:extLst>
          </p:cNvPr>
          <p:cNvSpPr txBox="1">
            <a:spLocks/>
          </p:cNvSpPr>
          <p:nvPr/>
        </p:nvSpPr>
        <p:spPr>
          <a:xfrm>
            <a:off x="7030720" y="3661622"/>
            <a:ext cx="5079999" cy="1704313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Vi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önskar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alla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Vi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önskar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alla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Vi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önskar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eder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alla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En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fröjdefull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jul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47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  <p:bldP spid="15" grpId="0" build="p" animBg="1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The for loop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7219B48E-8E4B-4929-8E02-0B423D78B2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Can be used to iterate over a sequence of values.</a:t>
            </a:r>
          </a:p>
          <a:p>
            <a:r>
              <a:rPr lang="en-US" dirty="0">
                <a:latin typeface="+mn-lt"/>
                <a:cs typeface="Courier New" panose="02070309020205020404" pitchFamily="49" charset="0"/>
              </a:rPr>
              <a:t>A list contains a sequence of values.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0597E8F-E481-4C56-808A-329A89A68905}"/>
              </a:ext>
            </a:extLst>
          </p:cNvPr>
          <p:cNvSpPr txBox="1">
            <a:spLocks/>
          </p:cNvSpPr>
          <p:nvPr/>
        </p:nvSpPr>
        <p:spPr>
          <a:xfrm>
            <a:off x="1402080" y="2852447"/>
            <a:ext cx="5029200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cool_numbers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[4, 7, 3]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number in </a:t>
            </a:r>
            <a:r>
              <a:rPr lang="en-US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cool_numbers</a:t>
            </a: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print(number)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96BF780-76F0-4B38-BDC5-E9EC213CC155}"/>
              </a:ext>
            </a:extLst>
          </p:cNvPr>
          <p:cNvSpPr txBox="1">
            <a:spLocks/>
          </p:cNvSpPr>
          <p:nvPr/>
        </p:nvSpPr>
        <p:spPr>
          <a:xfrm>
            <a:off x="7457440" y="2852447"/>
            <a:ext cx="3332480" cy="1271374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7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79FAA8-5473-4ACA-9D18-6675406CDC12}"/>
              </a:ext>
            </a:extLst>
          </p:cNvPr>
          <p:cNvSpPr/>
          <p:nvPr/>
        </p:nvSpPr>
        <p:spPr>
          <a:xfrm>
            <a:off x="1588957" y="4503173"/>
            <a:ext cx="4507043" cy="1893336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for </a:t>
            </a:r>
            <a:r>
              <a:rPr lang="sv-SE" sz="22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variable</a:t>
            </a:r>
            <a:r>
              <a:rPr lang="sv-SE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in         :  </a:t>
            </a:r>
          </a:p>
        </p:txBody>
      </p:sp>
      <p:sp>
        <p:nvSpPr>
          <p:cNvPr id="11" name="Rounded Rectangle 4">
            <a:extLst>
              <a:ext uri="{FF2B5EF4-FFF2-40B4-BE49-F238E27FC236}">
                <a16:creationId xmlns:a16="http://schemas.microsoft.com/office/drawing/2014/main" id="{46B33E84-B7F7-42DA-8352-4CA3BE5CCF1B}"/>
              </a:ext>
            </a:extLst>
          </p:cNvPr>
          <p:cNvSpPr/>
          <p:nvPr/>
        </p:nvSpPr>
        <p:spPr>
          <a:xfrm>
            <a:off x="4320211" y="4574293"/>
            <a:ext cx="1330038" cy="315686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&lt;expr&gt;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D8757DD-0BC1-4D65-8447-663F5589B09F}"/>
              </a:ext>
            </a:extLst>
          </p:cNvPr>
          <p:cNvSpPr/>
          <p:nvPr/>
        </p:nvSpPr>
        <p:spPr>
          <a:xfrm>
            <a:off x="2141313" y="4964008"/>
            <a:ext cx="1786515" cy="407472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9754E8-6709-4AD5-BA0E-C2D5F5D2FB43}"/>
              </a:ext>
            </a:extLst>
          </p:cNvPr>
          <p:cNvSpPr/>
          <p:nvPr/>
        </p:nvSpPr>
        <p:spPr>
          <a:xfrm>
            <a:off x="2141313" y="5457511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58CE325-DF6A-4453-A78A-93A26CAB0126}"/>
              </a:ext>
            </a:extLst>
          </p:cNvPr>
          <p:cNvSpPr/>
          <p:nvPr/>
        </p:nvSpPr>
        <p:spPr>
          <a:xfrm>
            <a:off x="2141313" y="5922199"/>
            <a:ext cx="1786514" cy="376429"/>
          </a:xfrm>
          <a:prstGeom prst="rect">
            <a:avLst/>
          </a:prstGeom>
          <a:solidFill>
            <a:srgbClr val="C88F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latin typeface="Georgia" panose="02040502050405020303" pitchFamily="18" charset="0"/>
              </a:rPr>
              <a:t>Statement ...</a:t>
            </a:r>
          </a:p>
        </p:txBody>
      </p:sp>
    </p:spTree>
    <p:extLst>
      <p:ext uri="{BB962C8B-B14F-4D97-AF65-F5344CB8AC3E}">
        <p14:creationId xmlns:p14="http://schemas.microsoft.com/office/powerpoint/2010/main" val="349853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8" grpId="0" build="p" animBg="1"/>
      <p:bldP spid="10" grpId="0" animBg="1"/>
      <p:bldP spid="11" grpId="0" animBg="1"/>
      <p:bldP spid="12" grpId="0" animBg="1"/>
      <p:bldP spid="13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Repeating statements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3520" y="1724687"/>
            <a:ext cx="6583680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30721" y="1690688"/>
            <a:ext cx="5079999" cy="1704313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And a happy new year!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5CBDD4C4-9F3A-4B3E-A617-6208EB95538A}"/>
              </a:ext>
            </a:extLst>
          </p:cNvPr>
          <p:cNvSpPr txBox="1">
            <a:spLocks/>
          </p:cNvSpPr>
          <p:nvPr/>
        </p:nvSpPr>
        <p:spPr>
          <a:xfrm>
            <a:off x="2600960" y="3895938"/>
            <a:ext cx="6990080" cy="1271374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something in [1, 2, 3]: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</p:spTree>
    <p:extLst>
      <p:ext uri="{BB962C8B-B14F-4D97-AF65-F5344CB8AC3E}">
        <p14:creationId xmlns:p14="http://schemas.microsoft.com/office/powerpoint/2010/main" val="268440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Practical demonstration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CD3A5BC-4EEB-4D99-9AFE-BE48779343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131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2158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Repeating statements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3520" y="1724687"/>
            <a:ext cx="6583680" cy="1704313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sad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good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030721" y="1690688"/>
            <a:ext cx="5079999" cy="1704313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sad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good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And a happy new year!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2F4FE4D-2B5E-4CA7-9F2B-1D9958400184}"/>
              </a:ext>
            </a:extLst>
          </p:cNvPr>
          <p:cNvSpPr txBox="1">
            <a:spLocks/>
          </p:cNvSpPr>
          <p:nvPr/>
        </p:nvSpPr>
        <p:spPr>
          <a:xfrm>
            <a:off x="223520" y="3776967"/>
            <a:ext cx="658368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 = "merry"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"+w+"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 = "sad"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"+w+"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 = "good"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print("We wish you a "+w+" Christmas")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FE3627FD-CCD6-4516-A000-27F6ABFB0267}"/>
              </a:ext>
            </a:extLst>
          </p:cNvPr>
          <p:cNvSpPr txBox="1">
            <a:spLocks/>
          </p:cNvSpPr>
          <p:nvPr/>
        </p:nvSpPr>
        <p:spPr>
          <a:xfrm>
            <a:off x="5201920" y="3973599"/>
            <a:ext cx="6990080" cy="1704313"/>
          </a:xfrm>
          <a:prstGeom prst="rect">
            <a:avLst/>
          </a:prstGeom>
          <a:solidFill>
            <a:schemeClr val="bg1">
              <a:lumMod val="85000"/>
            </a:schemeClr>
          </a:solidFill>
          <a:effectLst>
            <a:glow rad="139700">
              <a:schemeClr val="bg1">
                <a:lumMod val="8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words = ["merry", "sad", "good"]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w in words: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print("We wish you a "+w+"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</p:spTree>
    <p:extLst>
      <p:ext uri="{BB962C8B-B14F-4D97-AF65-F5344CB8AC3E}">
        <p14:creationId xmlns:p14="http://schemas.microsoft.com/office/powerpoint/2010/main" val="449390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  <p:bldP spid="8" grpId="0" build="p" animBg="1"/>
      <p:bldP spid="6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noProof="0" dirty="0"/>
              <a:t>Repeating statements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1600" y="1568595"/>
            <a:ext cx="6918960" cy="257019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= input("How many times: 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 = int(number)</a:t>
            </a:r>
          </a:p>
          <a:p>
            <a:pPr marL="0" indent="0">
              <a:buNone/>
            </a:pPr>
            <a:endParaRPr lang="en-US" sz="22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x in      ...      :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print("We wish you a merry Christmas")</a:t>
            </a:r>
          </a:p>
          <a:p>
            <a:pPr marL="0" indent="0">
              <a:buNone/>
            </a:pPr>
            <a:r>
              <a:rPr lang="en-US" sz="22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print("And a happy new year!")</a:t>
            </a: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7112001" y="1568595"/>
            <a:ext cx="5079999" cy="2570191"/>
          </a:xfrm>
          <a:prstGeom prst="rect">
            <a:avLst/>
          </a:prstGeom>
          <a:solidFill>
            <a:schemeClr val="tx1"/>
          </a:solidFill>
          <a:effectLst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How many times: </a:t>
            </a:r>
            <a:r>
              <a:rPr lang="en-US" sz="2200" dirty="0">
                <a:solidFill>
                  <a:srgbClr val="FFFF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We wish you a merry Christmas</a:t>
            </a:r>
          </a:p>
          <a:p>
            <a:pPr marL="0" indent="0">
              <a:buNone/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And a happy new year!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25218A1-C924-4627-AA4F-E14425778B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387706"/>
            <a:ext cx="10515600" cy="99617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</a:rPr>
              <a:t>Introducing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range()</a:t>
            </a:r>
            <a:r>
              <a:rPr lang="en-US" dirty="0">
                <a:latin typeface="+mn-lt"/>
              </a:rPr>
              <a:t> function: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range(4)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0, 1, 2, 3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D37521B9-7B32-4CDE-B0A7-556496944173}"/>
              </a:ext>
            </a:extLst>
          </p:cNvPr>
          <p:cNvSpPr txBox="1">
            <a:spLocks/>
          </p:cNvSpPr>
          <p:nvPr/>
        </p:nvSpPr>
        <p:spPr>
          <a:xfrm>
            <a:off x="1711960" y="2853690"/>
            <a:ext cx="2219960" cy="37702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Georgia" panose="02040502050405020303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range(number)</a:t>
            </a:r>
          </a:p>
        </p:txBody>
      </p:sp>
    </p:spTree>
    <p:extLst>
      <p:ext uri="{BB962C8B-B14F-4D97-AF65-F5344CB8AC3E}">
        <p14:creationId xmlns:p14="http://schemas.microsoft.com/office/powerpoint/2010/main" val="2148762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nimBg="1"/>
      <p:bldP spid="7" grpId="0" build="p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range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138681" y="2303118"/>
            <a:ext cx="1785621" cy="43396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44871" y="2279968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</a:t>
            </a:r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0, 1, 2, 3, 4</a:t>
            </a:r>
            <a:endParaRPr lang="en-US" sz="28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  <a:sym typeface="Wingdings" panose="05000000000000000000" pitchFamily="2" charset="2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138681" y="3009787"/>
            <a:ext cx="220230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range(2, 7)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486638" y="2960543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2, 3, 4, 5, 6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2138681" y="4424856"/>
            <a:ext cx="2804193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range(2, 7, 3)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5087" y="4375612"/>
            <a:ext cx="38726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2, 5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2138681" y="3720674"/>
            <a:ext cx="2202309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range(7, 2)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86638" y="3660932"/>
            <a:ext cx="471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(empty sequence)</a:t>
            </a:r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2138680" y="5123091"/>
            <a:ext cx="2966240" cy="424732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139700">
              <a:schemeClr val="bg1">
                <a:lumMod val="95000"/>
              </a:schemeClr>
            </a:glow>
          </a:effectLst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bg1"/>
                </a:solidFill>
                <a:latin typeface="BentonSans Medium" panose="02000603000000020004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/>
                </a:solidFill>
                <a:latin typeface="BentonSans Regular" panose="02000503000000020004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range(7, 2, -2)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229347" y="5073847"/>
            <a:ext cx="4718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7, 5, 3</a:t>
            </a:r>
          </a:p>
        </p:txBody>
      </p:sp>
    </p:spTree>
    <p:extLst>
      <p:ext uri="{BB962C8B-B14F-4D97-AF65-F5344CB8AC3E}">
        <p14:creationId xmlns:p14="http://schemas.microsoft.com/office/powerpoint/2010/main" val="272985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JU Grå">
  <a:themeElements>
    <a:clrScheme name="Custom 5">
      <a:dk1>
        <a:srgbClr val="000000"/>
      </a:dk1>
      <a:lt1>
        <a:srgbClr val="FFFFFF"/>
      </a:lt1>
      <a:dk2>
        <a:srgbClr val="003865"/>
      </a:dk2>
      <a:lt2>
        <a:srgbClr val="EBEBDF"/>
      </a:lt2>
      <a:accent1>
        <a:srgbClr val="961B81"/>
      </a:accent1>
      <a:accent2>
        <a:srgbClr val="FFB500"/>
      </a:accent2>
      <a:accent3>
        <a:srgbClr val="003865"/>
      </a:accent3>
      <a:accent4>
        <a:srgbClr val="EBEBDF"/>
      </a:accent4>
      <a:accent5>
        <a:srgbClr val="009CDE"/>
      </a:accent5>
      <a:accent6>
        <a:srgbClr val="007A33"/>
      </a:accent6>
      <a:hlink>
        <a:srgbClr val="EBEBDF"/>
      </a:hlink>
      <a:folHlink>
        <a:srgbClr val="EBEBDF"/>
      </a:folHlink>
    </a:clrScheme>
    <a:fontScheme name="Custom 1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7113</TotalTime>
  <Words>765</Words>
  <Application>Microsoft Office PowerPoint</Application>
  <PresentationFormat>Widescreen</PresentationFormat>
  <Paragraphs>130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BentonSans Medium</vt:lpstr>
      <vt:lpstr>BentonSans Regular</vt:lpstr>
      <vt:lpstr>Calibri</vt:lpstr>
      <vt:lpstr>Courier New</vt:lpstr>
      <vt:lpstr>Georgia</vt:lpstr>
      <vt:lpstr>Wingdings</vt:lpstr>
      <vt:lpstr>JU Grå</vt:lpstr>
      <vt:lpstr>PowerPoint Presentation</vt:lpstr>
      <vt:lpstr>Basics in Python, Part 2</vt:lpstr>
      <vt:lpstr>Repeating statements</vt:lpstr>
      <vt:lpstr>The for loop</vt:lpstr>
      <vt:lpstr>Repeating statements</vt:lpstr>
      <vt:lpstr>Practical demonstration</vt:lpstr>
      <vt:lpstr>Repeating statements</vt:lpstr>
      <vt:lpstr>Repeating statements</vt:lpstr>
      <vt:lpstr>range</vt:lpstr>
      <vt:lpstr>Creating a list from a range</vt:lpstr>
      <vt:lpstr>Example</vt:lpstr>
      <vt:lpstr>Summarizing integers</vt:lpstr>
      <vt:lpstr>Example</vt:lpstr>
      <vt:lpstr>Example</vt:lpstr>
    </vt:vector>
  </TitlesOfParts>
  <Company>Jönköping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Oskar Pollack</dc:creator>
  <cp:lastModifiedBy>Peter Larsson-Green</cp:lastModifiedBy>
  <cp:revision>206</cp:revision>
  <dcterms:created xsi:type="dcterms:W3CDTF">2015-07-17T09:22:03Z</dcterms:created>
  <dcterms:modified xsi:type="dcterms:W3CDTF">2018-10-25T10:44:41Z</dcterms:modified>
</cp:coreProperties>
</file>